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2" r:id="rId4"/>
    <p:sldId id="266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7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4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0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0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2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9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0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8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8415-74CF-4626-AFA6-00F564D47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B1F1-4330-4FEE-BC8B-B41678A1A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5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jpe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248" y="231228"/>
            <a:ext cx="11624442" cy="116955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 smtClean="0"/>
          </a:p>
          <a:p>
            <a:pPr algn="ctr"/>
            <a:r>
              <a:rPr lang="en-GB" sz="3600" dirty="0" smtClean="0"/>
              <a:t>Pupil Well- Being</a:t>
            </a:r>
          </a:p>
          <a:p>
            <a:pPr algn="ctr"/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9282" y="446513"/>
            <a:ext cx="849630" cy="49276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126" y="346865"/>
            <a:ext cx="908383" cy="902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981" y="446513"/>
            <a:ext cx="1103472" cy="53649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08" y="446513"/>
            <a:ext cx="752475" cy="75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393" y="1912882"/>
            <a:ext cx="11477297" cy="43723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30714" y="2395265"/>
            <a:ext cx="109097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+mj-lt"/>
              </a:rPr>
              <a:t>We recognise that all the pupils attending </a:t>
            </a:r>
            <a:r>
              <a:rPr lang="en-GB" sz="2400" dirty="0" smtClean="0">
                <a:latin typeface="+mj-lt"/>
              </a:rPr>
              <a:t>Curnow have </a:t>
            </a:r>
            <a:r>
              <a:rPr lang="en-GB" sz="2400" dirty="0">
                <a:latin typeface="+mj-lt"/>
              </a:rPr>
              <a:t>additional needs and require a range of support strategies to </a:t>
            </a:r>
            <a:r>
              <a:rPr lang="en-GB" sz="2400" dirty="0" smtClean="0">
                <a:latin typeface="+mj-lt"/>
              </a:rPr>
              <a:t>maintain their well-being to enable </a:t>
            </a:r>
            <a:r>
              <a:rPr lang="en-GB" sz="2400" dirty="0">
                <a:latin typeface="+mj-lt"/>
              </a:rPr>
              <a:t>them to access and achieve their learning outcomes. </a:t>
            </a:r>
            <a:r>
              <a:rPr lang="en-GB" sz="2400" dirty="0" smtClean="0">
                <a:latin typeface="+mj-lt"/>
              </a:rPr>
              <a:t>We recognise </a:t>
            </a:r>
            <a:r>
              <a:rPr lang="en-GB" sz="2400" dirty="0">
                <a:latin typeface="+mj-lt"/>
              </a:rPr>
              <a:t>that positive relationships between staff and pupils are a major influence in encouraging good </a:t>
            </a:r>
            <a:r>
              <a:rPr lang="en-GB" sz="2400" dirty="0" smtClean="0">
                <a:latin typeface="+mj-lt"/>
              </a:rPr>
              <a:t>behaviour and positive well-being.  We aim </a:t>
            </a:r>
            <a:r>
              <a:rPr lang="en-GB" sz="2400" dirty="0">
                <a:latin typeface="+mj-lt"/>
              </a:rPr>
              <a:t>to establish a safe and caring environment that provides encouragement, structure, order, a sense of community and high quality education. The pupils experience positive behaviour for learning approaches and management systems employed will be consistent, taking into account every pupil’s individual needs.</a:t>
            </a:r>
          </a:p>
        </p:txBody>
      </p:sp>
    </p:spTree>
    <p:extLst>
      <p:ext uri="{BB962C8B-B14F-4D97-AF65-F5344CB8AC3E}">
        <p14:creationId xmlns:p14="http://schemas.microsoft.com/office/powerpoint/2010/main" val="348178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2248" y="231228"/>
            <a:ext cx="11624442" cy="1169551"/>
            <a:chOff x="252248" y="231228"/>
            <a:chExt cx="11624442" cy="1169551"/>
          </a:xfrm>
        </p:grpSpPr>
        <p:sp>
          <p:nvSpPr>
            <p:cNvPr id="5" name="TextBox 4"/>
            <p:cNvSpPr txBox="1"/>
            <p:nvPr/>
          </p:nvSpPr>
          <p:spPr>
            <a:xfrm>
              <a:off x="252248" y="231228"/>
              <a:ext cx="11624442" cy="1169551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 smtClean="0"/>
            </a:p>
            <a:p>
              <a:pPr algn="ctr"/>
              <a:r>
                <a:rPr lang="en-GB" sz="3600" dirty="0" smtClean="0"/>
                <a:t>Pupil Well- Being</a:t>
              </a:r>
            </a:p>
            <a:p>
              <a:pPr algn="ctr"/>
              <a:endParaRPr lang="en-GB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89282" y="446513"/>
              <a:ext cx="849630" cy="492760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0126" y="346865"/>
              <a:ext cx="908383" cy="9022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6981" y="446513"/>
              <a:ext cx="1103472" cy="53649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908" y="446513"/>
              <a:ext cx="752475" cy="752475"/>
            </a:xfrm>
            <a:prstGeom prst="rect">
              <a:avLst/>
            </a:prstGeom>
          </p:spPr>
        </p:pic>
      </p:grpSp>
      <p:sp>
        <p:nvSpPr>
          <p:cNvPr id="10" name="Text Box 4"/>
          <p:cNvSpPr txBox="1"/>
          <p:nvPr/>
        </p:nvSpPr>
        <p:spPr>
          <a:xfrm>
            <a:off x="252248" y="1937210"/>
            <a:ext cx="11624442" cy="445308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6000"/>
              </a:lnSpc>
              <a:spcAft>
                <a:spcPts val="600"/>
              </a:spcAft>
            </a:pPr>
            <a:r>
              <a:rPr lang="en-GB" sz="24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 Curnow School, we ensure </a:t>
            </a:r>
            <a:r>
              <a:rPr lang="en-GB" sz="24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that all leaners </a:t>
            </a:r>
            <a:r>
              <a:rPr lang="en-GB" sz="24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are valued as individuals and support their well-being </a:t>
            </a:r>
            <a:r>
              <a:rPr lang="en-GB" sz="24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GB" sz="24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kern="15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GB" sz="20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curriculum – being interesting, engaging and appropriate to </a:t>
            </a: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their needs, age and stage of development </a:t>
            </a:r>
            <a:endParaRPr lang="en-GB" sz="2000" kern="15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PSHE </a:t>
            </a:r>
            <a:r>
              <a:rPr lang="en-GB" sz="20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RSE curriculum in supporting and developing their personal and social </a:t>
            </a: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</a:p>
          <a:p>
            <a:pPr marL="285750" indent="-285750">
              <a:lnSpc>
                <a:spcPct val="11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Education, Health and Care plan process </a:t>
            </a: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ensuring </a:t>
            </a:r>
            <a:r>
              <a:rPr lang="en-GB" sz="20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personalised outcomes for all </a:t>
            </a: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pupils</a:t>
            </a:r>
          </a:p>
          <a:p>
            <a:pPr marL="285750" indent="-285750">
              <a:lnSpc>
                <a:spcPct val="11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kern="15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fully trained </a:t>
            </a: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TiS practitioner Pupil Well-Being Lead  </a:t>
            </a:r>
            <a:endParaRPr lang="en-GB" sz="2000" kern="15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Pupil Well-Being </a:t>
            </a:r>
            <a:r>
              <a:rPr lang="en-GB" sz="20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Warriors in every class across both lower and upper school sites </a:t>
            </a: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support the embedding of TiS strategies into daily practice</a:t>
            </a:r>
          </a:p>
          <a:p>
            <a:pPr marL="285750" indent="-285750">
              <a:lnSpc>
                <a:spcPct val="11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GB" sz="20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Teach and the awareness of behaviour management and the focus and priority being on de-escalation and </a:t>
            </a: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GB" sz="2000" kern="1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behaviour as communication</a:t>
            </a:r>
            <a:r>
              <a:rPr lang="en-GB" sz="2000" kern="1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15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8713" y="1624468"/>
            <a:ext cx="4109546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 support well-being by providing lots of opportunities for Emotional Regulation, Release </a:t>
            </a:r>
            <a:r>
              <a:rPr lang="en-GB" dirty="0"/>
              <a:t>and </a:t>
            </a:r>
            <a:r>
              <a:rPr lang="en-GB" dirty="0" smtClean="0"/>
              <a:t>Replenishment. We do this in a host of ways at Curnow School: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0030" y="3449421"/>
            <a:ext cx="217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Learning Outdoors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76393" y="6162923"/>
            <a:ext cx="342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Learning together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172960" y="3591366"/>
            <a:ext cx="298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Role </a:t>
            </a:r>
            <a:r>
              <a:rPr lang="en-GB" dirty="0"/>
              <a:t>P</a:t>
            </a:r>
            <a:r>
              <a:rPr lang="en-GB" dirty="0" smtClean="0"/>
              <a:t>lay Opportunities  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04041" y="6532255"/>
            <a:ext cx="310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Creative Arts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2248" y="231228"/>
            <a:ext cx="11624442" cy="1169551"/>
            <a:chOff x="252248" y="231228"/>
            <a:chExt cx="11624442" cy="1169551"/>
          </a:xfrm>
        </p:grpSpPr>
        <p:sp>
          <p:nvSpPr>
            <p:cNvPr id="12" name="TextBox 11"/>
            <p:cNvSpPr txBox="1"/>
            <p:nvPr/>
          </p:nvSpPr>
          <p:spPr>
            <a:xfrm>
              <a:off x="252248" y="231228"/>
              <a:ext cx="11624442" cy="1169551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 smtClean="0"/>
            </a:p>
            <a:p>
              <a:pPr algn="ctr"/>
              <a:r>
                <a:rPr lang="en-GB" sz="3600" dirty="0" smtClean="0"/>
                <a:t>Pupil Well- Being</a:t>
              </a:r>
            </a:p>
            <a:p>
              <a:pPr algn="ctr"/>
              <a:endParaRPr lang="en-GB" dirty="0"/>
            </a:p>
          </p:txBody>
        </p:sp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89282" y="446513"/>
              <a:ext cx="849630" cy="492760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0126" y="346865"/>
              <a:ext cx="908383" cy="9022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6981" y="446513"/>
              <a:ext cx="1103472" cy="536494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908" y="446513"/>
              <a:ext cx="752475" cy="75247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172960" y="6289654"/>
            <a:ext cx="242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Emotional Attunement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14908" y="1616064"/>
            <a:ext cx="2825147" cy="1904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894018" y="4249291"/>
            <a:ext cx="2825147" cy="1904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12655" y="4006986"/>
            <a:ext cx="2776079" cy="23895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5313" y="1516103"/>
            <a:ext cx="2887805" cy="1904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780" y="3860663"/>
            <a:ext cx="2173669" cy="268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6909" y="4339330"/>
            <a:ext cx="2593940" cy="17419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2431" y="1686464"/>
            <a:ext cx="2598418" cy="1722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398" y="1586183"/>
            <a:ext cx="2631633" cy="17912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1696" y="3075779"/>
            <a:ext cx="4445546" cy="30327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47" y="3190064"/>
            <a:ext cx="4179512" cy="27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9046" y="1534074"/>
            <a:ext cx="4677660" cy="14773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 also support our pupils well-being by training staff in additional therapies and by working  in partnership with other professionals alongside participating in other events in the community such as: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79528" y="4112678"/>
            <a:ext cx="241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Yoga Sessions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5331" y="6201899"/>
            <a:ext cx="241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BF Adventure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869214" y="3607343"/>
            <a:ext cx="200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Music Therapy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21226" y="5071429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Dance Lessons 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2248" y="231228"/>
            <a:ext cx="11624442" cy="1169551"/>
            <a:chOff x="252248" y="231228"/>
            <a:chExt cx="11624442" cy="1169551"/>
          </a:xfrm>
        </p:grpSpPr>
        <p:sp>
          <p:nvSpPr>
            <p:cNvPr id="12" name="TextBox 11"/>
            <p:cNvSpPr txBox="1"/>
            <p:nvPr/>
          </p:nvSpPr>
          <p:spPr>
            <a:xfrm>
              <a:off x="252248" y="231228"/>
              <a:ext cx="11624442" cy="1169551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 smtClean="0"/>
            </a:p>
            <a:p>
              <a:pPr algn="ctr"/>
              <a:r>
                <a:rPr lang="en-GB" sz="3600" dirty="0" smtClean="0"/>
                <a:t>Pupil Well- Being</a:t>
              </a:r>
            </a:p>
            <a:p>
              <a:pPr algn="ctr"/>
              <a:endParaRPr lang="en-GB" dirty="0"/>
            </a:p>
          </p:txBody>
        </p:sp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89282" y="446513"/>
              <a:ext cx="849630" cy="492760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0126" y="346865"/>
              <a:ext cx="908383" cy="9022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6981" y="446513"/>
              <a:ext cx="1103472" cy="536494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908" y="446513"/>
              <a:ext cx="752475" cy="75247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39822" y="3564188"/>
            <a:ext cx="119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Ten Tors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91513" y="1551610"/>
            <a:ext cx="2825147" cy="1904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33080" y="1616064"/>
            <a:ext cx="2887805" cy="1904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80" y="4166410"/>
            <a:ext cx="2923661" cy="1963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1145" y="1600903"/>
            <a:ext cx="2645893" cy="1774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80" y="1686110"/>
            <a:ext cx="2706859" cy="17641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65" y="4280354"/>
            <a:ext cx="2693668" cy="17351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6106" y="4540469"/>
            <a:ext cx="3009590" cy="20144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1636" y="3105911"/>
            <a:ext cx="2936436" cy="19655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1513" y="4166410"/>
            <a:ext cx="2877561" cy="19630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9747183" y="3800104"/>
            <a:ext cx="1766220" cy="27047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898209" y="6201899"/>
            <a:ext cx="198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Horse Riding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57" y="4673764"/>
            <a:ext cx="2739752" cy="17326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76163" y="2855996"/>
            <a:ext cx="3323875" cy="25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8715" y="1595327"/>
            <a:ext cx="4346028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Some </a:t>
            </a:r>
            <a:r>
              <a:rPr lang="en-GB" dirty="0" smtClean="0"/>
              <a:t>of our pupils require additional support to regulate </a:t>
            </a:r>
            <a:r>
              <a:rPr lang="en-GB" dirty="0" smtClean="0"/>
              <a:t>and support their </a:t>
            </a:r>
            <a:r>
              <a:rPr lang="en-GB" dirty="0" smtClean="0"/>
              <a:t>well-being in order to learn. We support and develop this in a number of ways such as Sensory Passport, Well-Being </a:t>
            </a:r>
            <a:r>
              <a:rPr lang="en-GB" dirty="0" smtClean="0"/>
              <a:t>IEP’s, Therapy Programmes and </a:t>
            </a:r>
            <a:r>
              <a:rPr lang="en-GB" dirty="0" smtClean="0"/>
              <a:t>Well-Being Plans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4049" y="6330243"/>
            <a:ext cx="33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Physical Therapy Activities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657200" y="3679490"/>
            <a:ext cx="36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Independent Well-Being Activities 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98825" y="6112248"/>
            <a:ext cx="28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Sensory Passport Activities 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2248" y="231228"/>
            <a:ext cx="11624442" cy="1169551"/>
            <a:chOff x="252248" y="231228"/>
            <a:chExt cx="11624442" cy="1169551"/>
          </a:xfrm>
        </p:grpSpPr>
        <p:sp>
          <p:nvSpPr>
            <p:cNvPr id="12" name="TextBox 11"/>
            <p:cNvSpPr txBox="1"/>
            <p:nvPr/>
          </p:nvSpPr>
          <p:spPr>
            <a:xfrm>
              <a:off x="252248" y="231228"/>
              <a:ext cx="11624442" cy="1169551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 smtClean="0"/>
            </a:p>
            <a:p>
              <a:pPr algn="ctr"/>
              <a:r>
                <a:rPr lang="en-GB" sz="3600" dirty="0" smtClean="0"/>
                <a:t>Pupil Well- Being</a:t>
              </a:r>
            </a:p>
            <a:p>
              <a:pPr algn="ctr"/>
              <a:endParaRPr lang="en-GB" dirty="0"/>
            </a:p>
          </p:txBody>
        </p:sp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89282" y="446513"/>
              <a:ext cx="849630" cy="492760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0126" y="346865"/>
              <a:ext cx="908383" cy="9022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6981" y="446513"/>
              <a:ext cx="1103472" cy="536494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908" y="446513"/>
              <a:ext cx="752475" cy="75247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8914908" y="1616064"/>
            <a:ext cx="2825147" cy="1904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914907" y="4207346"/>
            <a:ext cx="2825147" cy="1904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848240" y="2754677"/>
            <a:ext cx="2559752" cy="41388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2770" y="1639301"/>
            <a:ext cx="2887805" cy="1904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7" y="4251351"/>
            <a:ext cx="2883658" cy="1963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6"/>
          <a:stretch/>
        </p:blipFill>
        <p:spPr>
          <a:xfrm>
            <a:off x="598865" y="1743592"/>
            <a:ext cx="2655613" cy="1635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93" y="3602483"/>
            <a:ext cx="3722290" cy="23884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88" y="1730315"/>
            <a:ext cx="2613573" cy="1676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11" y="4274588"/>
            <a:ext cx="2596150" cy="1742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6699" y="3914472"/>
            <a:ext cx="1739944" cy="26556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1649" y="3757831"/>
            <a:ext cx="33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to One Well-being Activities 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914907" y="6270772"/>
            <a:ext cx="307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Sensory Regulation Activities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14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377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Health and Wellbeing</dc:title>
  <dc:creator>Rachel Waters</dc:creator>
  <cp:lastModifiedBy>Dee Dockery</cp:lastModifiedBy>
  <cp:revision>47</cp:revision>
  <dcterms:created xsi:type="dcterms:W3CDTF">2021-03-23T13:59:19Z</dcterms:created>
  <dcterms:modified xsi:type="dcterms:W3CDTF">2021-04-22T16:31:04Z</dcterms:modified>
</cp:coreProperties>
</file>